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</p:sldIdLst>
  <p:sldSz cy="13716000" cx="24377650"/>
  <p:notesSz cx="6858000" cy="9144000"/>
  <p:embeddedFontLst>
    <p:embeddedFont>
      <p:font typeface="Roboto Thin"/>
      <p:regular r:id="rId23"/>
      <p:bold r:id="rId24"/>
      <p:italic r:id="rId25"/>
      <p:boldItalic r:id="rId26"/>
    </p:embeddedFont>
    <p:embeddedFont>
      <p:font typeface="Roboto Black"/>
      <p:bold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Amatic SC"/>
      <p:regular r:id="rId37"/>
      <p:bold r:id="rId38"/>
    </p:embeddedFont>
    <p:embeddedFont>
      <p:font typeface="Inconsolata"/>
      <p:regular r:id="rId39"/>
      <p:bold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Lato Light"/>
      <p:regular r:id="rId45"/>
      <p:bold r:id="rId46"/>
      <p:italic r:id="rId47"/>
      <p:boldItalic r:id="rId48"/>
    </p:embeddedFont>
    <p:embeddedFont>
      <p:font typeface="Poppins Medium"/>
      <p:regular r:id="rId49"/>
      <p:bold r:id="rId50"/>
      <p:italic r:id="rId51"/>
      <p:boldItalic r:id="rId52"/>
    </p:embeddedFont>
    <p:embeddedFont>
      <p:font typeface="Roboto Light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D5EE32-9E1E-46D4-A0F1-95C29C44ED66}">
  <a:tblStyle styleId="{BBD5EE32-9E1E-46D4-A0F1-95C29C44ED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consolata-bold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LatoLight-bold.fntdata"/><Relationship Id="rId45" Type="http://schemas.openxmlformats.org/officeDocument/2006/relationships/font" Target="fonts/LatoLight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LatoLight-boldItalic.fntdata"/><Relationship Id="rId47" Type="http://schemas.openxmlformats.org/officeDocument/2006/relationships/font" Target="fonts/LatoLight-italic.fntdata"/><Relationship Id="rId49" Type="http://schemas.openxmlformats.org/officeDocument/2006/relationships/font" Target="fonts/PoppinsMedium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Roboto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AmaticSC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Inconsolata-regular.fntdata"/><Relationship Id="rId38" Type="http://schemas.openxmlformats.org/officeDocument/2006/relationships/font" Target="fonts/AmaticSC-bold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60" Type="http://schemas.openxmlformats.org/officeDocument/2006/relationships/font" Target="fonts/HelveticaNeue-boldItalic.fntdata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Black-boldItalic.fntdata"/><Relationship Id="rId27" Type="http://schemas.openxmlformats.org/officeDocument/2006/relationships/font" Target="fonts/RobotoBlack-bold.fntdata"/><Relationship Id="rId29" Type="http://schemas.openxmlformats.org/officeDocument/2006/relationships/font" Target="fonts/RobotoMedium-regular.fntdata"/><Relationship Id="rId51" Type="http://schemas.openxmlformats.org/officeDocument/2006/relationships/font" Target="fonts/PoppinsMedium-italic.fntdata"/><Relationship Id="rId50" Type="http://schemas.openxmlformats.org/officeDocument/2006/relationships/font" Target="fonts/PoppinsMedium-bold.fntdata"/><Relationship Id="rId53" Type="http://schemas.openxmlformats.org/officeDocument/2006/relationships/font" Target="fonts/RobotoLight-regular.fntdata"/><Relationship Id="rId52" Type="http://schemas.openxmlformats.org/officeDocument/2006/relationships/font" Target="fonts/PoppinsMedium-boldItalic.fntdata"/><Relationship Id="rId11" Type="http://schemas.openxmlformats.org/officeDocument/2006/relationships/slide" Target="slides/slide2.xml"/><Relationship Id="rId55" Type="http://schemas.openxmlformats.org/officeDocument/2006/relationships/font" Target="fonts/RobotoLight-italic.fntdata"/><Relationship Id="rId10" Type="http://schemas.openxmlformats.org/officeDocument/2006/relationships/slide" Target="slides/slide1.xml"/><Relationship Id="rId54" Type="http://schemas.openxmlformats.org/officeDocument/2006/relationships/font" Target="fonts/RobotoLight-bold.fntdata"/><Relationship Id="rId13" Type="http://schemas.openxmlformats.org/officeDocument/2006/relationships/slide" Target="slides/slide4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3.xml"/><Relationship Id="rId56" Type="http://schemas.openxmlformats.org/officeDocument/2006/relationships/font" Target="fonts/RobotoLight-boldItalic.fntdata"/><Relationship Id="rId15" Type="http://schemas.openxmlformats.org/officeDocument/2006/relationships/slide" Target="slides/slide6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5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Relationship Id="rId3" Type="http://schemas.openxmlformats.org/officeDocument/2006/relationships/image" Target="../media/image121.png"/><Relationship Id="rId4" Type="http://schemas.openxmlformats.org/officeDocument/2006/relationships/image" Target="../media/image12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Relationship Id="rId3" Type="http://schemas.openxmlformats.org/officeDocument/2006/relationships/image" Target="../media/image138.png"/><Relationship Id="rId4" Type="http://schemas.openxmlformats.org/officeDocument/2006/relationships/image" Target="../media/image13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0.png"/><Relationship Id="rId3" Type="http://schemas.openxmlformats.org/officeDocument/2006/relationships/image" Target="../media/image127.png"/><Relationship Id="rId4" Type="http://schemas.openxmlformats.org/officeDocument/2006/relationships/image" Target="../media/image131.png"/><Relationship Id="rId5" Type="http://schemas.openxmlformats.org/officeDocument/2006/relationships/image" Target="../media/image12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6.png"/><Relationship Id="rId3" Type="http://schemas.openxmlformats.org/officeDocument/2006/relationships/image" Target="../media/image134.png"/><Relationship Id="rId4" Type="http://schemas.openxmlformats.org/officeDocument/2006/relationships/image" Target="../media/image139.png"/><Relationship Id="rId5" Type="http://schemas.openxmlformats.org/officeDocument/2006/relationships/image" Target="../media/image14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35.png"/><Relationship Id="rId4" Type="http://schemas.openxmlformats.org/officeDocument/2006/relationships/image" Target="../media/image140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0.png"/><Relationship Id="rId5" Type="http://schemas.openxmlformats.org/officeDocument/2006/relationships/image" Target="../media/image155.png"/><Relationship Id="rId6" Type="http://schemas.openxmlformats.org/officeDocument/2006/relationships/image" Target="../media/image14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8.png"/><Relationship Id="rId3" Type="http://schemas.openxmlformats.org/officeDocument/2006/relationships/image" Target="../media/image157.png"/><Relationship Id="rId4" Type="http://schemas.openxmlformats.org/officeDocument/2006/relationships/image" Target="../media/image147.png"/><Relationship Id="rId5" Type="http://schemas.openxmlformats.org/officeDocument/2006/relationships/image" Target="../media/image15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6.png"/><Relationship Id="rId3" Type="http://schemas.openxmlformats.org/officeDocument/2006/relationships/image" Target="../media/image158.png"/><Relationship Id="rId4" Type="http://schemas.openxmlformats.org/officeDocument/2006/relationships/image" Target="../media/image160.png"/><Relationship Id="rId5" Type="http://schemas.openxmlformats.org/officeDocument/2006/relationships/image" Target="../media/image153.png"/><Relationship Id="rId6" Type="http://schemas.openxmlformats.org/officeDocument/2006/relationships/image" Target="../media/image15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52.png"/><Relationship Id="rId4" Type="http://schemas.openxmlformats.org/officeDocument/2006/relationships/image" Target="../media/image154.png"/><Relationship Id="rId5" Type="http://schemas.openxmlformats.org/officeDocument/2006/relationships/image" Target="../media/image159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8.png"/><Relationship Id="rId3" Type="http://schemas.openxmlformats.org/officeDocument/2006/relationships/image" Target="../media/image162.png"/><Relationship Id="rId4" Type="http://schemas.openxmlformats.org/officeDocument/2006/relationships/image" Target="../media/image169.png"/><Relationship Id="rId5" Type="http://schemas.openxmlformats.org/officeDocument/2006/relationships/image" Target="../media/image164.png"/><Relationship Id="rId6" Type="http://schemas.openxmlformats.org/officeDocument/2006/relationships/image" Target="../media/image171.png"/><Relationship Id="rId7" Type="http://schemas.openxmlformats.org/officeDocument/2006/relationships/image" Target="../media/image16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7.png"/><Relationship Id="rId3" Type="http://schemas.openxmlformats.org/officeDocument/2006/relationships/image" Target="../media/image166.png"/><Relationship Id="rId4" Type="http://schemas.openxmlformats.org/officeDocument/2006/relationships/image" Target="../media/image173.png"/><Relationship Id="rId5" Type="http://schemas.openxmlformats.org/officeDocument/2006/relationships/image" Target="../media/image172.png"/><Relationship Id="rId6" Type="http://schemas.openxmlformats.org/officeDocument/2006/relationships/image" Target="../media/image163.png"/><Relationship Id="rId7" Type="http://schemas.openxmlformats.org/officeDocument/2006/relationships/image" Target="../media/image16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74.png"/><Relationship Id="rId4" Type="http://schemas.openxmlformats.org/officeDocument/2006/relationships/image" Target="../media/image170.png"/><Relationship Id="rId5" Type="http://schemas.openxmlformats.org/officeDocument/2006/relationships/image" Target="../media/image178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6.png"/><Relationship Id="rId3" Type="http://schemas.openxmlformats.org/officeDocument/2006/relationships/image" Target="../media/image175.png"/><Relationship Id="rId4" Type="http://schemas.openxmlformats.org/officeDocument/2006/relationships/image" Target="../media/image177.png"/><Relationship Id="rId5" Type="http://schemas.openxmlformats.org/officeDocument/2006/relationships/image" Target="../media/image191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6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92.png"/><Relationship Id="rId6" Type="http://schemas.openxmlformats.org/officeDocument/2006/relationships/image" Target="../media/image189.png"/><Relationship Id="rId7" Type="http://schemas.openxmlformats.org/officeDocument/2006/relationships/image" Target="../media/image188.png"/><Relationship Id="rId8" Type="http://schemas.openxmlformats.org/officeDocument/2006/relationships/image" Target="../media/image193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82.png"/><Relationship Id="rId4" Type="http://schemas.openxmlformats.org/officeDocument/2006/relationships/image" Target="../media/image190.png"/><Relationship Id="rId5" Type="http://schemas.openxmlformats.org/officeDocument/2006/relationships/image" Target="../media/image183.png"/><Relationship Id="rId6" Type="http://schemas.openxmlformats.org/officeDocument/2006/relationships/image" Target="../media/image195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7.png"/><Relationship Id="rId3" Type="http://schemas.openxmlformats.org/officeDocument/2006/relationships/image" Target="../media/image202.png"/><Relationship Id="rId4" Type="http://schemas.openxmlformats.org/officeDocument/2006/relationships/image" Target="../media/image198.png"/><Relationship Id="rId9" Type="http://schemas.openxmlformats.org/officeDocument/2006/relationships/image" Target="../media/image210.png"/><Relationship Id="rId5" Type="http://schemas.openxmlformats.org/officeDocument/2006/relationships/image" Target="../media/image201.png"/><Relationship Id="rId6" Type="http://schemas.openxmlformats.org/officeDocument/2006/relationships/image" Target="../media/image212.png"/><Relationship Id="rId7" Type="http://schemas.openxmlformats.org/officeDocument/2006/relationships/image" Target="../media/image203.png"/><Relationship Id="rId8" Type="http://schemas.openxmlformats.org/officeDocument/2006/relationships/image" Target="../media/image199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0.png"/><Relationship Id="rId3" Type="http://schemas.openxmlformats.org/officeDocument/2006/relationships/image" Target="../media/image204.png"/><Relationship Id="rId4" Type="http://schemas.openxmlformats.org/officeDocument/2006/relationships/image" Target="../media/image209.png"/><Relationship Id="rId9" Type="http://schemas.openxmlformats.org/officeDocument/2006/relationships/image" Target="../media/image206.png"/><Relationship Id="rId5" Type="http://schemas.openxmlformats.org/officeDocument/2006/relationships/image" Target="../media/image205.png"/><Relationship Id="rId6" Type="http://schemas.openxmlformats.org/officeDocument/2006/relationships/image" Target="../media/image211.png"/><Relationship Id="rId7" Type="http://schemas.openxmlformats.org/officeDocument/2006/relationships/image" Target="../media/image208.png"/><Relationship Id="rId8" Type="http://schemas.openxmlformats.org/officeDocument/2006/relationships/image" Target="../media/image207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1.png"/><Relationship Id="rId3" Type="http://schemas.openxmlformats.org/officeDocument/2006/relationships/image" Target="../media/image218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16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0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3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5.png"/><Relationship Id="rId3" Type="http://schemas.openxmlformats.org/officeDocument/2006/relationships/image" Target="../media/image224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5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image" Target="../media/image82.png"/><Relationship Id="rId7" Type="http://schemas.openxmlformats.org/officeDocument/2006/relationships/image" Target="../media/image5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66.png"/><Relationship Id="rId4" Type="http://schemas.openxmlformats.org/officeDocument/2006/relationships/image" Target="../media/image75.png"/><Relationship Id="rId5" Type="http://schemas.openxmlformats.org/officeDocument/2006/relationships/image" Target="../media/image65.png"/><Relationship Id="rId6" Type="http://schemas.openxmlformats.org/officeDocument/2006/relationships/image" Target="../media/image70.png"/><Relationship Id="rId7" Type="http://schemas.openxmlformats.org/officeDocument/2006/relationships/image" Target="../media/image6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Relationship Id="rId7" Type="http://schemas.openxmlformats.org/officeDocument/2006/relationships/image" Target="../media/image69.png"/><Relationship Id="rId8" Type="http://schemas.openxmlformats.org/officeDocument/2006/relationships/image" Target="../media/image7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83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80.png"/><Relationship Id="rId4" Type="http://schemas.openxmlformats.org/officeDocument/2006/relationships/image" Target="../media/image85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6.png"/><Relationship Id="rId4" Type="http://schemas.openxmlformats.org/officeDocument/2006/relationships/image" Target="../media/image94.png"/><Relationship Id="rId9" Type="http://schemas.openxmlformats.org/officeDocument/2006/relationships/image" Target="../media/image101.png"/><Relationship Id="rId5" Type="http://schemas.openxmlformats.org/officeDocument/2006/relationships/image" Target="../media/image91.png"/><Relationship Id="rId6" Type="http://schemas.openxmlformats.org/officeDocument/2006/relationships/image" Target="../media/image99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Relationship Id="rId3" Type="http://schemas.openxmlformats.org/officeDocument/2006/relationships/image" Target="../media/image92.png"/><Relationship Id="rId4" Type="http://schemas.openxmlformats.org/officeDocument/2006/relationships/image" Target="../media/image97.png"/><Relationship Id="rId9" Type="http://schemas.openxmlformats.org/officeDocument/2006/relationships/image" Target="../media/image98.png"/><Relationship Id="rId5" Type="http://schemas.openxmlformats.org/officeDocument/2006/relationships/image" Target="../media/image90.png"/><Relationship Id="rId6" Type="http://schemas.openxmlformats.org/officeDocument/2006/relationships/image" Target="../media/image100.png"/><Relationship Id="rId7" Type="http://schemas.openxmlformats.org/officeDocument/2006/relationships/image" Target="../media/image102.png"/><Relationship Id="rId8" Type="http://schemas.openxmlformats.org/officeDocument/2006/relationships/image" Target="../media/image9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5.png"/><Relationship Id="rId3" Type="http://schemas.openxmlformats.org/officeDocument/2006/relationships/image" Target="../media/image108.png"/><Relationship Id="rId4" Type="http://schemas.openxmlformats.org/officeDocument/2006/relationships/image" Target="../media/image12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5.png"/><Relationship Id="rId3" Type="http://schemas.openxmlformats.org/officeDocument/2006/relationships/image" Target="../media/image108.png"/><Relationship Id="rId4" Type="http://schemas.openxmlformats.org/officeDocument/2006/relationships/image" Target="../media/image14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5.png"/><Relationship Id="rId3" Type="http://schemas.openxmlformats.org/officeDocument/2006/relationships/image" Target="../media/image108.png"/><Relationship Id="rId4" Type="http://schemas.openxmlformats.org/officeDocument/2006/relationships/image" Target="../media/image13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5.png"/><Relationship Id="rId3" Type="http://schemas.openxmlformats.org/officeDocument/2006/relationships/image" Target="../media/image108.png"/><Relationship Id="rId4" Type="http://schemas.openxmlformats.org/officeDocument/2006/relationships/image" Target="../media/image14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Relationship Id="rId3" Type="http://schemas.openxmlformats.org/officeDocument/2006/relationships/image" Target="../media/image19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2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117.png"/><Relationship Id="rId4" Type="http://schemas.openxmlformats.org/officeDocument/2006/relationships/image" Target="../media/image19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124.png"/><Relationship Id="rId4" Type="http://schemas.openxmlformats.org/officeDocument/2006/relationships/image" Target="../media/image11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5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2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2.jpg"/><Relationship Id="rId4" Type="http://schemas.openxmlformats.org/officeDocument/2006/relationships/image" Target="../media/image215.jpg"/><Relationship Id="rId5" Type="http://schemas.openxmlformats.org/officeDocument/2006/relationships/image" Target="../media/image2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7.jpg"/><Relationship Id="rId4" Type="http://schemas.openxmlformats.org/officeDocument/2006/relationships/image" Target="../media/image2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7" name="Google Shape;2327;p13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Analysis, December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4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06" name="Google Shape;2406;p14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7" name="Google Shape;2407;p14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User Enumeration on WordPress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3" name="Google Shape;2413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4" name="Google Shape;2414;p14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r>
              <a:rPr b="1" lang="en-US" sz="4400">
                <a:solidFill>
                  <a:srgbClr val="FF0000"/>
                </a:solidFill>
              </a:rPr>
              <a:t>Alerts that can detect brute force attacks such as Excessive HTTP E</a:t>
            </a:r>
            <a:r>
              <a:rPr b="1" lang="en-US" sz="4400">
                <a:solidFill>
                  <a:srgbClr val="FF0000"/>
                </a:solidFill>
              </a:rPr>
              <a:t>rrors and </a:t>
            </a:r>
            <a:r>
              <a:rPr b="1" lang="en-US" sz="4400">
                <a:solidFill>
                  <a:srgbClr val="FF0000"/>
                </a:solidFill>
              </a:rPr>
              <a:t>unsuccessful logins can see this vulnerability.</a:t>
            </a:r>
            <a:r>
              <a:rPr lang="en-US" sz="4400">
                <a:solidFill>
                  <a:srgbClr val="0000FF"/>
                </a:solidFill>
              </a:rPr>
              <a:t> </a:t>
            </a:r>
            <a:endParaRPr sz="4400">
              <a:solidFill>
                <a:srgbClr val="0000FF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r>
              <a:rPr b="1" lang="en-US" sz="4400">
                <a:solidFill>
                  <a:srgbClr val="FF0000"/>
                </a:solidFill>
              </a:rPr>
              <a:t>Groupings of response codes for logins.</a:t>
            </a:r>
            <a:endParaRPr b="1" sz="4400">
              <a:solidFill>
                <a:srgbClr val="FF0000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 </a:t>
            </a:r>
            <a:r>
              <a:rPr b="1" lang="en-US" sz="4400">
                <a:solidFill>
                  <a:srgbClr val="FF0000"/>
                </a:solidFill>
              </a:rPr>
              <a:t>At least above 400 for the last 5 minutes.</a:t>
            </a:r>
            <a:endParaRPr b="1" sz="4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r>
              <a:rPr lang="en-US" sz="4400">
                <a:solidFill>
                  <a:schemeClr val="dk1"/>
                </a:solidFill>
              </a:rPr>
              <a:t> </a:t>
            </a:r>
            <a:r>
              <a:rPr b="1" lang="en-US" sz="4400">
                <a:solidFill>
                  <a:srgbClr val="FF0000"/>
                </a:solidFill>
              </a:rPr>
              <a:t>IP address spoofing to make the incoming traffic appear to be from inside the network.</a:t>
            </a:r>
            <a:endParaRPr b="1" sz="4400">
              <a:solidFill>
                <a:srgbClr val="FF0000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 </a:t>
            </a:r>
            <a:r>
              <a:rPr b="1" lang="en-US" sz="4400">
                <a:solidFill>
                  <a:srgbClr val="FF0000"/>
                </a:solidFill>
              </a:rPr>
              <a:t>Rapidly escalating to root privileges before going into the file databases.</a:t>
            </a:r>
            <a:r>
              <a:rPr lang="en-US" sz="4400">
                <a:solidFill>
                  <a:schemeClr val="dk1"/>
                </a:solidFill>
              </a:rPr>
              <a:t> 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</a:t>
            </a:r>
            <a:r>
              <a:rPr lang="en-US"/>
              <a:t> of </a:t>
            </a:r>
            <a:r>
              <a:rPr lang="en-US"/>
              <a:t>Open Ports</a:t>
            </a:r>
            <a:endParaRPr/>
          </a:p>
        </p:txBody>
      </p:sp>
      <p:sp>
        <p:nvSpPr>
          <p:cNvPr id="2420" name="Google Shape;2420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1" name="Google Shape;2421;p14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</a:t>
            </a:r>
            <a:r>
              <a:rPr lang="en-US" sz="4400">
                <a:solidFill>
                  <a:schemeClr val="dk1"/>
                </a:solidFill>
              </a:rPr>
              <a:t>lerts detect this exploit?  </a:t>
            </a:r>
            <a:r>
              <a:rPr b="1" lang="en-US" sz="4400">
                <a:solidFill>
                  <a:srgbClr val="FF0000"/>
                </a:solidFill>
              </a:rPr>
              <a:t>HTTP Request size</a:t>
            </a:r>
            <a:endParaRPr b="1" sz="4400">
              <a:solidFill>
                <a:srgbClr val="FF0000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r>
              <a:rPr b="1" lang="en-US" sz="4400">
                <a:solidFill>
                  <a:srgbClr val="FF0000"/>
                </a:solidFill>
              </a:rPr>
              <a:t>size of HTTP request </a:t>
            </a:r>
            <a:endParaRPr b="1" sz="4400">
              <a:solidFill>
                <a:srgbClr val="FF0000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</a:t>
            </a:r>
            <a:r>
              <a:rPr lang="en-US" sz="4400">
                <a:solidFill>
                  <a:schemeClr val="dk1"/>
                </a:solidFill>
              </a:rPr>
              <a:t>resholds do they fire at? </a:t>
            </a:r>
            <a:r>
              <a:rPr b="1" lang="en-US" sz="4400">
                <a:solidFill>
                  <a:srgbClr val="FF0000"/>
                </a:solidFill>
              </a:rPr>
              <a:t>over 3500 per 1 minute</a:t>
            </a:r>
            <a:endParaRPr b="1" sz="4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r>
              <a:rPr lang="en-US" sz="4400">
                <a:solidFill>
                  <a:schemeClr val="dk1"/>
                </a:solidFill>
              </a:rPr>
              <a:t> </a:t>
            </a:r>
            <a:r>
              <a:rPr b="1" lang="en-US" sz="4400">
                <a:solidFill>
                  <a:srgbClr val="FF0000"/>
                </a:solidFill>
              </a:rPr>
              <a:t>slow scan, gain access via lesser known/monitored ports  </a:t>
            </a:r>
            <a:endParaRPr b="1" sz="4400">
              <a:solidFill>
                <a:srgbClr val="FF0000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 </a:t>
            </a:r>
            <a:r>
              <a:rPr b="1" lang="en-US" sz="4400">
                <a:solidFill>
                  <a:srgbClr val="FF0000"/>
                </a:solidFill>
              </a:rPr>
              <a:t>vulnerability scan - search for vulnerabilities rather than guess based on exposed services/ports</a:t>
            </a:r>
            <a:endParaRPr b="1" sz="4400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</a:t>
            </a:r>
            <a:r>
              <a:rPr lang="en-US"/>
              <a:t> Weak user passwords</a:t>
            </a:r>
            <a:endParaRPr/>
          </a:p>
        </p:txBody>
      </p:sp>
      <p:sp>
        <p:nvSpPr>
          <p:cNvPr id="2427" name="Google Shape;2427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8" name="Google Shape;2428;p14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r>
              <a:rPr b="1" lang="en-US" sz="4400">
                <a:solidFill>
                  <a:srgbClr val="FF0000"/>
                </a:solidFill>
              </a:rPr>
              <a:t>Alerts that detect failed login attempts with a threshold that allows for user error but detects any brute force attack behavior.</a:t>
            </a:r>
            <a:r>
              <a:rPr lang="en-US" sz="4400">
                <a:solidFill>
                  <a:schemeClr val="dk1"/>
                </a:solidFill>
              </a:rPr>
              <a:t> 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 </a:t>
            </a:r>
            <a:r>
              <a:rPr b="1" lang="en-US" sz="4400">
                <a:solidFill>
                  <a:srgbClr val="FF0000"/>
                </a:solidFill>
              </a:rPr>
              <a:t>These alerts would receive information from metricbeat which monitors system data such as logins.</a:t>
            </a:r>
            <a:r>
              <a:rPr lang="en-US" sz="4400">
                <a:solidFill>
                  <a:srgbClr val="FF0000"/>
                </a:solidFill>
              </a:rPr>
              <a:t> </a:t>
            </a:r>
            <a:endParaRPr sz="4400">
              <a:solidFill>
                <a:srgbClr val="FF0000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 </a:t>
            </a:r>
            <a:r>
              <a:rPr b="1" lang="en-US" sz="4400">
                <a:solidFill>
                  <a:srgbClr val="FF0000"/>
                </a:solidFill>
              </a:rPr>
              <a:t>A good threshold to have would be above 10 in 5 minutes.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r>
              <a:rPr lang="en-US" sz="4400">
                <a:solidFill>
                  <a:schemeClr val="dk1"/>
                </a:solidFill>
              </a:rPr>
              <a:t> </a:t>
            </a:r>
            <a:r>
              <a:rPr b="1" lang="en-US" sz="4400">
                <a:solidFill>
                  <a:srgbClr val="FF0000"/>
                </a:solidFill>
              </a:rPr>
              <a:t>With such a weak password, yes you can avoid triggering the alert. Rather than using a third party program such as hydra to attempt multiple logins in a short span maybe more research into the specific target and then manually login a few amount of times and then wait to try again.</a:t>
            </a:r>
            <a:r>
              <a:rPr lang="en-US" sz="4400">
                <a:solidFill>
                  <a:schemeClr val="dk1"/>
                </a:solidFill>
              </a:rPr>
              <a:t> 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6" name="Google Shape;2336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Analysis, December 2021</a:t>
            </a:r>
            <a:endParaRPr/>
          </a:p>
        </p:txBody>
      </p:sp>
      <p:sp>
        <p:nvSpPr>
          <p:cNvPr id="2337" name="Google Shape;2337;p13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romanUcPeriod"/>
            </a:pPr>
            <a:r>
              <a:rPr b="1" lang="en-US">
                <a:solidFill>
                  <a:srgbClr val="FF0000"/>
                </a:solidFill>
              </a:rPr>
              <a:t>Azure Host Vm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romanUcPeriod"/>
            </a:pPr>
            <a:r>
              <a:rPr b="1" lang="en-US">
                <a:solidFill>
                  <a:srgbClr val="FF0000"/>
                </a:solidFill>
              </a:rPr>
              <a:t>Kali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romanUcPeriod"/>
            </a:pPr>
            <a:r>
              <a:rPr b="1" lang="en-US">
                <a:solidFill>
                  <a:srgbClr val="FF0000"/>
                </a:solidFill>
              </a:rPr>
              <a:t>Linux 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romanUcPeriod"/>
            </a:pPr>
            <a:r>
              <a:rPr b="1" lang="en-US">
                <a:solidFill>
                  <a:srgbClr val="FF0000"/>
                </a:solidFill>
              </a:rPr>
              <a:t>Target 1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romanUcPeriod"/>
            </a:pPr>
            <a:r>
              <a:rPr b="1" lang="en-US">
                <a:solidFill>
                  <a:srgbClr val="FF0000"/>
                </a:solidFill>
              </a:rPr>
              <a:t>Capstone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romanUcPeriod"/>
            </a:pPr>
            <a:r>
              <a:rPr b="1" lang="en-US">
                <a:solidFill>
                  <a:srgbClr val="FF0000"/>
                </a:solidFill>
              </a:rPr>
              <a:t>Elk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romanUcPeriod"/>
            </a:pPr>
            <a:r>
              <a:rPr b="1" lang="en-US">
                <a:solidFill>
                  <a:srgbClr val="FF0000"/>
                </a:solidFill>
              </a:rPr>
              <a:t>Target 2.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338" name="Google Shape;2338;p13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Used: </a:t>
            </a:r>
            <a:r>
              <a:rPr b="1" lang="en-US">
                <a:solidFill>
                  <a:srgbClr val="FF0000"/>
                </a:solidFill>
              </a:rPr>
              <a:t>nmap, wpscan, WordPress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FF0000"/>
                </a:solidFill>
              </a:rPr>
              <a:t>CVE-2007-3923: </a:t>
            </a:r>
            <a:r>
              <a:rPr b="1" lang="en-US" sz="2900">
                <a:solidFill>
                  <a:schemeClr val="dk1"/>
                </a:solidFill>
              </a:rPr>
              <a:t>DDOS vulnerability when flooded with TCP SYN packets to either port 139/tcp or port 445/tcp.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FF0000"/>
                </a:solidFill>
              </a:rPr>
              <a:t>CVE-2017-3818:</a:t>
            </a:r>
            <a:r>
              <a:rPr b="1" lang="en-US" sz="2900">
                <a:solidFill>
                  <a:schemeClr val="dk1"/>
                </a:solidFill>
              </a:rPr>
              <a:t> Privilege escalation vulnerability. </a:t>
            </a:r>
            <a:r>
              <a:rPr b="1" lang="en-US">
                <a:solidFill>
                  <a:srgbClr val="FF0000"/>
                </a:solidFill>
              </a:rPr>
              <a:t>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339" name="Google Shape;2339;p13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Methods Used to </a:t>
            </a:r>
            <a:r>
              <a:rPr b="1" lang="en-US"/>
              <a:t>Avoiding Detect: </a:t>
            </a:r>
            <a:r>
              <a:rPr b="1" lang="en-US">
                <a:solidFill>
                  <a:srgbClr val="FF0000"/>
                </a:solidFill>
              </a:rPr>
              <a:t>Profile targets by detecting WordPress version and installing Plugins.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6" name="Google Shape;2346;p13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4800"/>
              <a:t>[Insert Here]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-US">
                <a:solidFill>
                  <a:schemeClr val="dk1"/>
                </a:solidFill>
              </a:rPr>
              <a:t> to create</a:t>
            </a:r>
            <a:r>
              <a:rPr lang="en-US"/>
              <a:t> a diagram of the network.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39"/>
          <p:cNvSpPr txBox="1"/>
          <p:nvPr>
            <p:ph idx="3" type="subTitle"/>
          </p:nvPr>
        </p:nvSpPr>
        <p:spPr>
          <a:xfrm>
            <a:off x="18811900" y="1993250"/>
            <a:ext cx="4836300" cy="111180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Address Range: </a:t>
            </a:r>
            <a:r>
              <a:rPr b="1" lang="en-US" sz="2500">
                <a:solidFill>
                  <a:srgbClr val="FF0000"/>
                </a:solidFill>
              </a:rPr>
              <a:t>192.168.100:5601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Netmask:</a:t>
            </a:r>
            <a:r>
              <a:rPr b="1" lang="en-US" sz="2500">
                <a:solidFill>
                  <a:srgbClr val="FF0000"/>
                </a:solidFill>
              </a:rPr>
              <a:t>255.255.255.0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Gateway: </a:t>
            </a:r>
            <a:r>
              <a:rPr b="1" lang="en-US" sz="2500">
                <a:solidFill>
                  <a:srgbClr val="FF0000"/>
                </a:solidFill>
              </a:rPr>
              <a:t>192.168.1.1 dev etho onlink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IPv4: </a:t>
            </a:r>
            <a:r>
              <a:rPr b="1" lang="en-US" sz="2500">
                <a:solidFill>
                  <a:srgbClr val="FF0000"/>
                </a:solidFill>
              </a:rPr>
              <a:t>192.168.100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OS: </a:t>
            </a:r>
            <a:r>
              <a:rPr b="1" lang="en-US" sz="2500">
                <a:solidFill>
                  <a:srgbClr val="FF0000"/>
                </a:solidFill>
              </a:rPr>
              <a:t>Linux</a:t>
            </a:r>
            <a:r>
              <a:rPr lang="en-US" sz="2500">
                <a:solidFill>
                  <a:srgbClr val="FF0000"/>
                </a:solidFill>
              </a:rPr>
              <a:t> </a:t>
            </a:r>
            <a:endParaRPr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Hostname: </a:t>
            </a:r>
            <a:r>
              <a:rPr b="1" lang="en-US" sz="2500">
                <a:solidFill>
                  <a:srgbClr val="FF0000"/>
                </a:solidFill>
              </a:rPr>
              <a:t>Elk</a:t>
            </a:r>
            <a:r>
              <a:rPr b="1" lang="en-US" sz="2500"/>
              <a:t> 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IPv4: </a:t>
            </a:r>
            <a:r>
              <a:rPr b="1" lang="en-US" sz="2500">
                <a:solidFill>
                  <a:srgbClr val="FF0000"/>
                </a:solidFill>
              </a:rPr>
              <a:t>192.168.1.90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OS: </a:t>
            </a:r>
            <a:r>
              <a:rPr b="1" lang="en-US" sz="2500">
                <a:solidFill>
                  <a:srgbClr val="FF0000"/>
                </a:solidFill>
              </a:rPr>
              <a:t>Debian Kali Linux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Hostname: </a:t>
            </a:r>
            <a:r>
              <a:rPr b="1" lang="en-US" sz="2500">
                <a:solidFill>
                  <a:srgbClr val="FF0000"/>
                </a:solidFill>
              </a:rPr>
              <a:t>Kali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IPv4: </a:t>
            </a:r>
            <a:r>
              <a:rPr b="1" lang="en-US" sz="2500">
                <a:solidFill>
                  <a:srgbClr val="FF0000"/>
                </a:solidFill>
              </a:rPr>
              <a:t>192.168.1.110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OS: </a:t>
            </a:r>
            <a:r>
              <a:rPr b="1" lang="en-US" sz="2500">
                <a:solidFill>
                  <a:srgbClr val="FF0000"/>
                </a:solidFill>
              </a:rPr>
              <a:t>Linux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/>
              <a:t>Hostname: </a:t>
            </a:r>
            <a:r>
              <a:rPr b="1" lang="en-US" sz="2500">
                <a:solidFill>
                  <a:srgbClr val="FF0000"/>
                </a:solidFill>
              </a:rPr>
              <a:t>Target 1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IPv4: </a:t>
            </a:r>
            <a:r>
              <a:rPr b="1" lang="en-US" sz="2500">
                <a:solidFill>
                  <a:srgbClr val="FF0000"/>
                </a:solidFill>
              </a:rPr>
              <a:t>192.168.1.105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OS: </a:t>
            </a:r>
            <a:r>
              <a:rPr b="1" lang="en-US" sz="2500">
                <a:solidFill>
                  <a:srgbClr val="FF0000"/>
                </a:solidFill>
              </a:rPr>
              <a:t>Linux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Hostname: </a:t>
            </a:r>
            <a:r>
              <a:rPr b="1" lang="en-US" sz="2500">
                <a:solidFill>
                  <a:srgbClr val="FF0000"/>
                </a:solidFill>
              </a:rPr>
              <a:t>Capstone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IPv4: </a:t>
            </a:r>
            <a:r>
              <a:rPr b="1" lang="en-US" sz="2500">
                <a:solidFill>
                  <a:srgbClr val="FF0000"/>
                </a:solidFill>
              </a:rPr>
              <a:t>192.168.1.115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OS: </a:t>
            </a:r>
            <a:r>
              <a:rPr b="1" lang="en-US" sz="2500">
                <a:solidFill>
                  <a:srgbClr val="FF0000"/>
                </a:solidFill>
              </a:rPr>
              <a:t>Linux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Hostname: </a:t>
            </a:r>
            <a:r>
              <a:rPr b="1" lang="en-US" sz="2500">
                <a:solidFill>
                  <a:srgbClr val="FF0000"/>
                </a:solidFill>
              </a:rPr>
              <a:t>Target 2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   </a:t>
            </a:r>
            <a:endParaRPr/>
          </a:p>
        </p:txBody>
      </p:sp>
      <p:sp>
        <p:nvSpPr>
          <p:cNvPr id="2355" name="Google Shape;2355;p13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Analysis, December 2021</a:t>
            </a:r>
            <a:endParaRPr/>
          </a:p>
        </p:txBody>
      </p:sp>
      <p:pic>
        <p:nvPicPr>
          <p:cNvPr id="2356" name="Google Shape;235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75" y="2605050"/>
            <a:ext cx="16064500" cy="100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2362" name="Google Shape;2362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3" name="Google Shape;2363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4" name="Google Shape;2364;p140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{BBD5EE32-9E1E-46D4-A0F1-95C29C44ED66}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22, 80, 111, 139,145</a:t>
                      </a:r>
                      <a:endParaRPr sz="3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gain access to server through these ports.</a:t>
                      </a:r>
                      <a:r>
                        <a:rPr lang="en-US" sz="3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3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Site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to critical password hashes</a:t>
                      </a: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 Vulnerabilities, Brute force attacks to obtain passwords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User Password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a user's account with a simple guess.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 hashed</a:t>
                      </a:r>
                      <a:endParaRPr sz="3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CVE-2007-3923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7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28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DDOS vulnerability when flooded with TCP SYN packets to either port 139/tcp or port 445/tcp.</a:t>
                      </a:r>
                      <a:endParaRPr sz="4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cause slow run times of servers and also crashes of sites due to too much traffic</a:t>
                      </a:r>
                      <a:r>
                        <a:rPr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9" name="Google Shape;236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71" name="Google Shape;2371;p14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2" name="Google Shape;2372;p14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NMap scan of Network for </a:t>
            </a:r>
            <a:r>
              <a:rPr lang="en-US"/>
              <a:t>Vulnerabilities</a:t>
            </a:r>
            <a:endParaRPr/>
          </a:p>
        </p:txBody>
      </p:sp>
      <p:sp>
        <p:nvSpPr>
          <p:cNvPr id="2378" name="Google Shape;2378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9" name="Google Shape;2379;p142"/>
          <p:cNvSpPr txBox="1"/>
          <p:nvPr>
            <p:ph idx="3" type="body"/>
          </p:nvPr>
        </p:nvSpPr>
        <p:spPr>
          <a:xfrm>
            <a:off x="703375" y="2295400"/>
            <a:ext cx="22942800" cy="10828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E.g., which tool (Nmap, etc.) or technique (XSS, etc.)?  </a:t>
            </a:r>
            <a:r>
              <a:rPr b="1" lang="en-US" sz="4400">
                <a:solidFill>
                  <a:srgbClr val="FF0000"/>
                </a:solidFill>
              </a:rPr>
              <a:t>nmap -sV -O 192.168.1.110</a:t>
            </a:r>
            <a:endParaRPr b="1" sz="4400">
              <a:solidFill>
                <a:srgbClr val="FF0000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 E.g., did it grant you a user shell, root access, etc.? </a:t>
            </a:r>
            <a:r>
              <a:rPr b="1" lang="en-US" sz="4400">
                <a:solidFill>
                  <a:srgbClr val="FF0000"/>
                </a:solidFill>
              </a:rPr>
              <a:t>Displayed all Open Ports and OS</a:t>
            </a:r>
            <a:endParaRPr b="1" sz="4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0" name="Google Shape;238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824" y="6394225"/>
            <a:ext cx="12657376" cy="65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Exposing Users and Michael’s Password</a:t>
            </a:r>
            <a:endParaRPr/>
          </a:p>
        </p:txBody>
      </p:sp>
      <p:sp>
        <p:nvSpPr>
          <p:cNvPr id="2386" name="Google Shape;2386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7" name="Google Shape;2387;p143"/>
          <p:cNvSpPr txBox="1"/>
          <p:nvPr>
            <p:ph idx="3" type="body"/>
          </p:nvPr>
        </p:nvSpPr>
        <p:spPr>
          <a:xfrm>
            <a:off x="703375" y="2295400"/>
            <a:ext cx="22942800" cy="109239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How did you exploit the vulnerability? E.g., which tool (Nmap, etc.) or technique (XSS, etc.)? </a:t>
            </a:r>
            <a:r>
              <a:rPr b="1" lang="en-US" sz="3900">
                <a:solidFill>
                  <a:srgbClr val="FF0000"/>
                </a:solidFill>
              </a:rPr>
              <a:t>wpscan --url http://192.168.1.110/wordpress</a:t>
            </a:r>
            <a:r>
              <a:rPr lang="en-US" sz="3900">
                <a:solidFill>
                  <a:srgbClr val="0000FF"/>
                </a:solidFill>
              </a:rPr>
              <a:t> </a:t>
            </a:r>
            <a:endParaRPr sz="3900">
              <a:solidFill>
                <a:srgbClr val="0000FF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FF0000"/>
                </a:solidFill>
              </a:rPr>
              <a:t>SSH michael @192.168.110</a:t>
            </a:r>
            <a:endParaRPr b="1" sz="3900">
              <a:solidFill>
                <a:srgbClr val="FF0000"/>
              </a:solidFill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What did the exploit achieve? E.g., did it grant you a user shell, root access, etc.? </a:t>
            </a:r>
            <a:r>
              <a:rPr b="1" lang="en-US" sz="3900">
                <a:solidFill>
                  <a:srgbClr val="FF0000"/>
                </a:solidFill>
              </a:rPr>
              <a:t>This exposed usernames, and Database password</a:t>
            </a:r>
            <a:endParaRPr b="1" sz="4400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8" name="Google Shape;238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25" y="6808650"/>
            <a:ext cx="7250800" cy="631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1700" y="6808650"/>
            <a:ext cx="11362773" cy="45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0000" y="11541875"/>
            <a:ext cx="7747548" cy="10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Finding Hashes and Steven’s Password</a:t>
            </a:r>
            <a:endParaRPr/>
          </a:p>
        </p:txBody>
      </p:sp>
      <p:sp>
        <p:nvSpPr>
          <p:cNvPr id="2396" name="Google Shape;2396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7" name="Google Shape;2397;p144"/>
          <p:cNvSpPr txBox="1"/>
          <p:nvPr>
            <p:ph idx="3" type="body"/>
          </p:nvPr>
        </p:nvSpPr>
        <p:spPr>
          <a:xfrm>
            <a:off x="296025" y="1973525"/>
            <a:ext cx="23800800" cy="11527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4635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How did you exploit the vulnerability? E.g., which tool (Nmap, etc.) or technique (XSS, etc.)? </a:t>
            </a:r>
            <a:r>
              <a:rPr b="1" lang="en-US">
                <a:solidFill>
                  <a:srgbClr val="FF0000"/>
                </a:solidFill>
              </a:rPr>
              <a:t>used mysql -u root -p,  mysql SELECT*FROM wp_users;</a:t>
            </a:r>
            <a:endParaRPr b="1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created nano file wp_users.txt with password hashes.  John the ripper: john wp_hashes.txt </a:t>
            </a:r>
            <a:r>
              <a:rPr lang="en-US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  <a:p>
            <a:pPr indent="-4635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did the exploit achieve? E.g., did it grant you a user shell, root access, etc.? </a:t>
            </a:r>
            <a:r>
              <a:rPr b="1" lang="en-US">
                <a:solidFill>
                  <a:srgbClr val="FF0000"/>
                </a:solidFill>
              </a:rPr>
              <a:t>Discovered Steven’s password of “pink84”</a:t>
            </a:r>
            <a:endParaRPr b="1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98" name="Google Shape;239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75" y="6495000"/>
            <a:ext cx="11104225" cy="63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5281" y="7044150"/>
            <a:ext cx="12401533" cy="47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